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41"/>
  </p:notesMasterIdLst>
  <p:sldIdLst>
    <p:sldId id="983" r:id="rId4"/>
    <p:sldId id="973" r:id="rId5"/>
    <p:sldId id="256" r:id="rId6"/>
    <p:sldId id="957" r:id="rId7"/>
    <p:sldId id="958" r:id="rId8"/>
    <p:sldId id="977" r:id="rId9"/>
    <p:sldId id="990" r:id="rId10"/>
    <p:sldId id="991" r:id="rId11"/>
    <p:sldId id="992" r:id="rId12"/>
    <p:sldId id="993" r:id="rId13"/>
    <p:sldId id="994" r:id="rId14"/>
    <p:sldId id="984" r:id="rId15"/>
    <p:sldId id="988" r:id="rId16"/>
    <p:sldId id="985" r:id="rId17"/>
    <p:sldId id="987" r:id="rId18"/>
    <p:sldId id="989" r:id="rId19"/>
    <p:sldId id="974" r:id="rId20"/>
    <p:sldId id="982" r:id="rId21"/>
    <p:sldId id="975" r:id="rId22"/>
    <p:sldId id="976" r:id="rId23"/>
    <p:sldId id="979" r:id="rId24"/>
    <p:sldId id="980" r:id="rId25"/>
    <p:sldId id="981" r:id="rId26"/>
    <p:sldId id="959" r:id="rId27"/>
    <p:sldId id="960" r:id="rId28"/>
    <p:sldId id="961" r:id="rId29"/>
    <p:sldId id="962" r:id="rId30"/>
    <p:sldId id="963" r:id="rId31"/>
    <p:sldId id="964" r:id="rId32"/>
    <p:sldId id="965" r:id="rId33"/>
    <p:sldId id="966" r:id="rId34"/>
    <p:sldId id="967" r:id="rId35"/>
    <p:sldId id="968" r:id="rId36"/>
    <p:sldId id="969" r:id="rId37"/>
    <p:sldId id="970" r:id="rId38"/>
    <p:sldId id="971" r:id="rId39"/>
    <p:sldId id="97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80816"/>
  </p:normalViewPr>
  <p:slideViewPr>
    <p:cSldViewPr snapToGrid="0" snapToObjects="1">
      <p:cViewPr varScale="1">
        <p:scale>
          <a:sx n="102" d="100"/>
          <a:sy n="102" d="100"/>
        </p:scale>
        <p:origin x="2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51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28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59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02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9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16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96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0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nnwv.com/papers/complexmarkets.pdf" TargetMode="External"/><Relationship Id="rId2" Type="http://schemas.openxmlformats.org/officeDocument/2006/relationships/hyperlink" Target="http://www.jennwv.com/pub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17F7-5562-114D-BD2A-66F24E20A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5271" cy="1325563"/>
          </a:xfrm>
        </p:spPr>
        <p:txBody>
          <a:bodyPr/>
          <a:lstStyle/>
          <a:p>
            <a:r>
              <a:rPr lang="en-US" dirty="0"/>
              <a:t>Logistics: Assignment 3 and Project Milestone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C791-8880-814F-A109-F2083B52C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4326"/>
          </a:xfrm>
        </p:spPr>
        <p:txBody>
          <a:bodyPr>
            <a:normAutofit/>
          </a:bodyPr>
          <a:lstStyle/>
          <a:p>
            <a:r>
              <a:rPr lang="en-US" dirty="0"/>
              <a:t>Assignment 3: Due Oct 17 (Monday)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Project milestone 1: Due Oct 14 (Fri)</a:t>
            </a:r>
          </a:p>
          <a:p>
            <a:pPr lvl="1"/>
            <a:r>
              <a:rPr lang="en-US" dirty="0"/>
              <a:t>Initial literature survey (know what other works are out there)</a:t>
            </a:r>
          </a:p>
          <a:p>
            <a:pPr lvl="1"/>
            <a:r>
              <a:rPr lang="en-US" dirty="0"/>
              <a:t>A plan on what you want to do for the remaining of the semester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Formalize your research question and approaches</a:t>
            </a:r>
            <a:r>
              <a:rPr lang="en-US" dirty="0"/>
              <a:t>, e.g.,</a:t>
            </a:r>
          </a:p>
          <a:p>
            <a:pPr lvl="3"/>
            <a:r>
              <a:rPr lang="en-US" dirty="0"/>
              <a:t>Theory/simulation project: formalize your models</a:t>
            </a:r>
          </a:p>
          <a:p>
            <a:pPr lvl="3"/>
            <a:r>
              <a:rPr lang="en-US" dirty="0"/>
              <a:t>Data-analysis project: figure out where and how to get data and what you plan to do with it</a:t>
            </a:r>
          </a:p>
          <a:p>
            <a:pPr lvl="3"/>
            <a:r>
              <a:rPr lang="en-US" dirty="0"/>
              <a:t>Experiment/application project: have a prototype design and an evaluation plan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Include a timeline </a:t>
            </a:r>
            <a:r>
              <a:rPr lang="en-US" dirty="0"/>
              <a:t>(weekly or biweekly) on what you plan to do</a:t>
            </a:r>
          </a:p>
          <a:p>
            <a:pPr lvl="3"/>
            <a:r>
              <a:rPr lang="en-US" dirty="0"/>
              <a:t>Nov 1: Midterm Project Pitch and Discussion</a:t>
            </a:r>
          </a:p>
          <a:p>
            <a:pPr lvl="3"/>
            <a:r>
              <a:rPr lang="en-US" dirty="0"/>
              <a:t>Nov 4: Milestone 2</a:t>
            </a:r>
          </a:p>
        </p:txBody>
      </p:sp>
    </p:spTree>
    <p:extLst>
      <p:ext uri="{BB962C8B-B14F-4D97-AF65-F5344CB8AC3E}">
        <p14:creationId xmlns:p14="http://schemas.microsoft.com/office/powerpoint/2010/main" val="1606966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 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  <a:blipFill rotWithShape="0">
                <a:blip r:embed="rId3"/>
                <a:stretch>
                  <a:fillRect l="-103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24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E53C-00D4-DE4A-8D55-17A443A1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</p:spPr>
            <p:txBody>
              <a:bodyPr/>
              <a:lstStyle/>
              <a:p>
                <a:r>
                  <a:rPr lang="en-US" dirty="0"/>
                  <a:t>Let’s consider a linear scoring rule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a risk-neutral agent believes the probability for Rain and Sun are 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=(0.7, 0.3)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What report should the agent provide?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  <a:blipFill>
                <a:blip r:embed="rId2"/>
                <a:stretch>
                  <a:fillRect l="-103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451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scoring rule is called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proper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if the agent maximizes her utility by providing truthful report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scoring rule is </a:t>
                </a:r>
                <a:r>
                  <a:rPr lang="en-US" b="1" i="1" dirty="0"/>
                  <a:t>strictly proper </a:t>
                </a:r>
                <a:r>
                  <a:rPr lang="en-US" dirty="0"/>
                  <a:t>if honestly reporting is the </a:t>
                </a:r>
                <a:r>
                  <a:rPr lang="en-US" b="1" dirty="0"/>
                  <a:t>unique</a:t>
                </a:r>
                <a:r>
                  <a:rPr lang="en-US" dirty="0"/>
                  <a:t> maximizer.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  <a:blipFill>
                <a:blip r:embed="rId3"/>
                <a:stretch>
                  <a:fillRect l="-1077" t="-320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67B4309-7BC4-934A-AF19-8A8A6C6914AD}"/>
                  </a:ext>
                </a:extLst>
              </p:cNvPr>
              <p:cNvSpPr/>
              <p:nvPr/>
            </p:nvSpPr>
            <p:spPr>
              <a:xfrm>
                <a:off x="8069580" y="2385060"/>
                <a:ext cx="3162300" cy="75342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: (rain: 20%, sun: 80%)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it rains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67B4309-7BC4-934A-AF19-8A8A6C691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580" y="2385060"/>
                <a:ext cx="3162300" cy="753428"/>
              </a:xfrm>
              <a:prstGeom prst="round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6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E53C-00D4-DE4A-8D55-17A443A1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Non-Proper Scoring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93582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linear scoring rule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sz="2800" dirty="0"/>
                  <a:t>Assume your report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rain</m:t>
                    </m:r>
                    <m:r>
                      <a:rPr lang="en-US" sz="28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:70%</m:t>
                    </m:r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sun</m:t>
                    </m:r>
                    <m:r>
                      <a:rPr lang="en-US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:30%)</m:t>
                    </m:r>
                  </m:oMath>
                </a14:m>
                <a:endParaRPr lang="en-US" sz="2800" dirty="0"/>
              </a:p>
              <a:p>
                <a:pPr lvl="2"/>
                <a:r>
                  <a:rPr lang="en-US" sz="2800" dirty="0"/>
                  <a:t>If it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rains</a:t>
                </a:r>
                <a:r>
                  <a:rPr lang="en-US" sz="2800" dirty="0"/>
                  <a:t>, you get a reward of </a:t>
                </a:r>
                <a:r>
                  <a:rPr lang="en-US" sz="2800" dirty="0">
                    <a:solidFill>
                      <a:schemeClr val="accent2"/>
                    </a:solidFill>
                  </a:rPr>
                  <a:t>0.7 </a:t>
                </a:r>
              </a:p>
              <a:p>
                <a:pPr lvl="2"/>
                <a:r>
                  <a:rPr lang="en-US" sz="2800" dirty="0"/>
                  <a:t>If it is </a:t>
                </a:r>
                <a:r>
                  <a:rPr lang="en-US" sz="2800" dirty="0">
                    <a:solidFill>
                      <a:srgbClr val="00B050"/>
                    </a:solidFill>
                  </a:rPr>
                  <a:t>sunny</a:t>
                </a:r>
                <a:r>
                  <a:rPr lang="en-US" sz="2800" dirty="0"/>
                  <a:t>, you get a reward of </a:t>
                </a:r>
                <a:r>
                  <a:rPr lang="en-US" sz="2800" dirty="0">
                    <a:solidFill>
                      <a:srgbClr val="00B050"/>
                    </a:solidFill>
                  </a:rPr>
                  <a:t>0.3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r>
                  <a:rPr lang="en-US" dirty="0"/>
                  <a:t>If you believes the probability for Rain and Sun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=(0.7, 0.3)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	Expected payoff for truthful reporting,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0.7∗0.7+0.3∗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0.3=0.58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Expected payoff for non-truthful reporting, e.g.,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rain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:1,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sun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:0)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0.7∗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+0.3∗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93582" cy="5032375"/>
              </a:xfrm>
              <a:blipFill>
                <a:blip r:embed="rId2"/>
                <a:stretch>
                  <a:fillRect l="-1039" t="-3023" r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65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Quadratic scoring rule (Brier score):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Logarithmic scoring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</a:p>
              <a:p>
                <a:r>
                  <a:rPr lang="en-US" dirty="0"/>
                  <a:t>We can verify this by taking the gradient of the expected payoff</a:t>
                </a:r>
              </a:p>
              <a:p>
                <a:r>
                  <a:rPr lang="en-US" dirty="0"/>
                  <a:t>Affine transformation of the proper scoring rule is still proper.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7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425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3BB9-83FA-1447-A353-AE32F645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Automated Market Maker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17A30-4C4B-6A48-9630-22D2CE9AE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Goal:  </a:t>
            </a:r>
          </a:p>
          <a:p>
            <a:pPr marL="0" indent="0">
              <a:buNone/>
            </a:pPr>
            <a:r>
              <a:rPr lang="en-US" dirty="0"/>
              <a:t>Incentivize </a:t>
            </a:r>
            <a:r>
              <a:rPr lang="en-US" b="1" i="1" dirty="0"/>
              <a:t>multiple</a:t>
            </a:r>
            <a:r>
              <a:rPr lang="en-US" dirty="0"/>
              <a:t> agents to share their beliefs, and find a way to  </a:t>
            </a:r>
            <a:r>
              <a:rPr lang="en-US" b="1" i="1" dirty="0"/>
              <a:t>aggregate</a:t>
            </a:r>
            <a:r>
              <a:rPr lang="en-US" dirty="0"/>
              <a:t> these beliefs into a unified prediction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1. Could use one scoring rule per agent, but not clear how to aggregate</a:t>
            </a:r>
          </a:p>
          <a:p>
            <a:pPr marL="0" indent="0">
              <a:buNone/>
            </a:pPr>
            <a:endParaRPr lang="en-US" sz="200" dirty="0"/>
          </a:p>
          <a:p>
            <a:pPr marL="0" indent="0">
              <a:buNone/>
            </a:pPr>
            <a:r>
              <a:rPr lang="en-US" dirty="0"/>
              <a:t>2. Market itself is an aggregation mechanism (use final price as the prediction). However, standard stock-market-style trading might encounter issues for less popular predictions (market is too </a:t>
            </a:r>
            <a:r>
              <a:rPr lang="en-US" i="1" dirty="0"/>
              <a:t>thin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5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BE21-AE79-F94A-B89D-38DA0625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[Hanson. 2007]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D8360C-B515-574B-9365-8A4F0F534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32127" cy="48723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Intuition: a “sequentially shared scoring rule”</a:t>
                </a:r>
              </a:p>
              <a:p>
                <a:pPr lvl="1"/>
                <a:r>
                  <a:rPr lang="en-US" dirty="0"/>
                  <a:t>Market maintains a vector of predictions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trader changes the vector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and the outcome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trader obtains reward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Properties</a:t>
                </a:r>
              </a:p>
              <a:p>
                <a:pPr lvl="1"/>
                <a:r>
                  <a:rPr lang="en-US" dirty="0"/>
                  <a:t>Traders will </a:t>
                </a:r>
                <a:r>
                  <a:rPr lang="en-US" dirty="0">
                    <a:solidFill>
                      <a:schemeClr val="accent2"/>
                    </a:solidFill>
                  </a:rPr>
                  <a:t>truthfully</a:t>
                </a:r>
                <a:r>
                  <a:rPr lang="en-US" dirty="0"/>
                  <a:t> report their beliefs 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b="0" dirty="0"/>
                  <a:t> is proper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Bounded loss </a:t>
                </a:r>
                <a:r>
                  <a:rPr lang="en-US" dirty="0"/>
                  <a:t>from the market maker (assume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realized)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sup>
                            </m:s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D8360C-B515-574B-9365-8A4F0F534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32127" cy="4872355"/>
              </a:xfrm>
              <a:blipFill>
                <a:blip r:embed="rId3"/>
                <a:stretch>
                  <a:fillRect l="-1026" t="-2078" r="-798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38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971020" cy="1325563"/>
          </a:xfrm>
        </p:spPr>
        <p:txBody>
          <a:bodyPr>
            <a:normAutofit/>
          </a:bodyPr>
          <a:lstStyle/>
          <a:p>
            <a:r>
              <a:rPr lang="en-US" dirty="0"/>
              <a:t>Cost-Function Based Market Maker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6778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complete prediction market (covers all possible outcomes)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Determines a price via a </a:t>
                </a:r>
                <a:r>
                  <a:rPr lang="en-US" dirty="0">
                    <a:solidFill>
                      <a:schemeClr val="accent1"/>
                    </a:solidFill>
                  </a:rPr>
                  <a:t>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current number of purchased shares of the security for state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cost for purchasing a bundle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shares is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𝑞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 price of security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𝜕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𝜕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67783"/>
              </a:xfrm>
              <a:blipFill>
                <a:blip r:embed="rId2"/>
                <a:stretch>
                  <a:fillRect l="-1086" t="-2078" r="-362" b="-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68" y="2449490"/>
            <a:ext cx="7315200" cy="121548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865623-F20B-A241-957D-8D23B86B939E}"/>
              </a:ext>
            </a:extLst>
          </p:cNvPr>
          <p:cNvSpPr/>
          <p:nvPr/>
        </p:nvSpPr>
        <p:spPr>
          <a:xfrm>
            <a:off x="4146115" y="6252626"/>
            <a:ext cx="2104373" cy="48049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D312B5-51F4-AD47-955E-81B7EC48B779}"/>
              </a:ext>
            </a:extLst>
          </p:cNvPr>
          <p:cNvCxnSpPr>
            <a:cxnSpLocks/>
          </p:cNvCxnSpPr>
          <p:nvPr/>
        </p:nvCxnSpPr>
        <p:spPr>
          <a:xfrm flipH="1">
            <a:off x="6250489" y="6224601"/>
            <a:ext cx="551144" cy="2682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25D0C3-8694-6D47-BA24-6E3867EF8A30}"/>
              </a:ext>
            </a:extLst>
          </p:cNvPr>
          <p:cNvSpPr txBox="1"/>
          <p:nvPr/>
        </p:nvSpPr>
        <p:spPr>
          <a:xfrm>
            <a:off x="6801633" y="5750533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71427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D64A-149E-2F4F-A2D0-D34A3867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Cost-Function Based Market Maker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0A685-F983-094D-9442-B4A6B73BD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look at the connection between cost and price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8AD6B-405E-F14B-A7DB-4BAA62AC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45911"/>
            <a:ext cx="3959268" cy="36659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FA5138-4101-5040-90BA-37CF9943BBC0}"/>
              </a:ext>
            </a:extLst>
          </p:cNvPr>
          <p:cNvSpPr/>
          <p:nvPr/>
        </p:nvSpPr>
        <p:spPr>
          <a:xfrm>
            <a:off x="4960962" y="2694147"/>
            <a:ext cx="639283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Price is the derivative of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Cost is the integral of price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 is an </a:t>
            </a:r>
            <a:r>
              <a:rPr lang="en-US" sz="2800" dirty="0">
                <a:solidFill>
                  <a:schemeClr val="accent2"/>
                </a:solidFill>
              </a:rPr>
              <a:t>equivalency</a:t>
            </a:r>
            <a:r>
              <a:rPr lang="en-US" sz="2800" dirty="0"/>
              <a:t> to market scoring rules</a:t>
            </a:r>
            <a:br>
              <a:rPr lang="en-US" sz="2800" dirty="0"/>
            </a:br>
            <a:br>
              <a:rPr lang="en-US" sz="2800" dirty="0"/>
            </a:br>
            <a:r>
              <a:rPr lang="en-US" sz="1400" dirty="0"/>
              <a:t>Logarithmic Market Scoring Rules for Modular Combinatorial Information Aggregation. Hanson. Journal of Prediction Markets 2007.</a:t>
            </a:r>
          </a:p>
        </p:txBody>
      </p:sp>
    </p:spTree>
    <p:extLst>
      <p:ext uri="{BB962C8B-B14F-4D97-AF65-F5344CB8AC3E}">
        <p14:creationId xmlns:p14="http://schemas.microsoft.com/office/powerpoint/2010/main" val="51892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Cost-Function Based Market Maker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16621"/>
          </a:xfrm>
        </p:spPr>
        <p:txBody>
          <a:bodyPr>
            <a:normAutofit/>
          </a:bodyPr>
          <a:lstStyle/>
          <a:p>
            <a:r>
              <a:rPr lang="en-US" dirty="0"/>
              <a:t>How to determine the cost function (or the price function)?</a:t>
            </a:r>
          </a:p>
          <a:p>
            <a:endParaRPr lang="en-US" dirty="0"/>
          </a:p>
          <a:p>
            <a:r>
              <a:rPr lang="en-US" dirty="0"/>
              <a:t>Want the market maker to have ”nice” properties:</a:t>
            </a:r>
          </a:p>
          <a:p>
            <a:pPr lvl="1"/>
            <a:r>
              <a:rPr lang="en-US" b="1" dirty="0"/>
              <a:t>Existence of instantaneous prices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 must be continuous and differentiable</a:t>
            </a:r>
          </a:p>
          <a:p>
            <a:pPr lvl="1"/>
            <a:r>
              <a:rPr lang="en-US" b="1" dirty="0"/>
              <a:t>No arbitrage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Can’t buy a bundle r with a guaranteed positive profit regardless of outcome </a:t>
            </a:r>
          </a:p>
          <a:p>
            <a:pPr lvl="1"/>
            <a:r>
              <a:rPr lang="en-US" b="1" dirty="0"/>
              <a:t>Expressiveness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trader must always be able to set the market prices to reflect his beliefs </a:t>
            </a:r>
          </a:p>
          <a:p>
            <a:pPr lvl="1"/>
            <a:r>
              <a:rPr lang="en-US" b="1" dirty="0"/>
              <a:t>Information incorporation:</a:t>
            </a:r>
            <a:br>
              <a:rPr lang="en-US" b="1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Purchase of a bundle should not decrease its price</a:t>
            </a:r>
            <a:endParaRPr lang="en-US" dirty="0"/>
          </a:p>
          <a:p>
            <a:pPr lvl="1"/>
            <a:r>
              <a:rPr lang="en-US" dirty="0"/>
              <a:t>And others</a:t>
            </a:r>
            <a:r>
              <a:rPr lang="mr-IN" dirty="0"/>
              <a:t>…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Peer Review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link to the form is posted on the course website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Please try to submit the form </a:t>
            </a:r>
            <a:r>
              <a:rPr lang="en-US" dirty="0">
                <a:solidFill>
                  <a:schemeClr val="accent1"/>
                </a:solidFill>
              </a:rPr>
              <a:t>before 6pm</a:t>
            </a:r>
          </a:p>
          <a:p>
            <a:r>
              <a:rPr lang="en-US" dirty="0"/>
              <a:t>It might make sense to keep it open and write comments as the presentation goes.</a:t>
            </a:r>
          </a:p>
        </p:txBody>
      </p:sp>
    </p:spTree>
    <p:extLst>
      <p:ext uri="{BB962C8B-B14F-4D97-AF65-F5344CB8AC3E}">
        <p14:creationId xmlns:p14="http://schemas.microsoft.com/office/powerpoint/2010/main" val="1103118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You can formulate the design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a design of convex functions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It enables an interesting line of work</a:t>
                </a:r>
                <a:endParaRPr lang="en-US" sz="2000" dirty="0">
                  <a:hlinkClick r:id="rId2"/>
                </a:endParaRPr>
              </a:p>
              <a:p>
                <a:pPr lvl="1"/>
                <a:r>
                  <a:rPr lang="en-US" sz="2000" dirty="0">
                    <a:hlinkClick r:id="rId2"/>
                  </a:rPr>
                  <a:t>A New Understanding of Prediction Markets Via No-Regret Learning</a:t>
                </a:r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dirty="0"/>
                  <a:t>Chen and Vaughan. EC 2010.</a:t>
                </a:r>
              </a:p>
              <a:p>
                <a:pPr lvl="1"/>
                <a:r>
                  <a:rPr lang="en-US" sz="2000" dirty="0">
                    <a:hlinkClick r:id="rId3"/>
                  </a:rPr>
                  <a:t>An Optimization-Based Framework for Automated Market-Making</a:t>
                </a:r>
                <a:r>
                  <a:rPr lang="en-US" sz="2000" dirty="0"/>
                  <a:t>. </a:t>
                </a:r>
                <a:br>
                  <a:rPr lang="en-US" sz="2000" dirty="0"/>
                </a:br>
                <a:r>
                  <a:rPr lang="en-US" sz="2000" dirty="0"/>
                  <a:t>Abernethy, Chen, and Vaughan. EC 2011.</a:t>
                </a:r>
              </a:p>
              <a:p>
                <a:pPr lvl="1"/>
                <a:r>
                  <a:rPr lang="en-US" sz="2000" dirty="0"/>
                  <a:t>and more (the papers by these authors)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017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Interesting Questions and Explorations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Combinatorial markets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05" y="2545924"/>
            <a:ext cx="7761079" cy="35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42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Interesting Questions and Explorations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353098"/>
          </a:xfrm>
        </p:spPr>
        <p:txBody>
          <a:bodyPr>
            <a:normAutofit/>
          </a:bodyPr>
          <a:lstStyle/>
          <a:p>
            <a:r>
              <a:rPr lang="en-US" dirty="0"/>
              <a:t>Incentives/Manipulations in Prediction Markets</a:t>
            </a:r>
          </a:p>
          <a:p>
            <a:pPr lvl="1"/>
            <a:r>
              <a:rPr lang="en-US" dirty="0"/>
              <a:t>Information aggregation</a:t>
            </a:r>
          </a:p>
          <a:p>
            <a:pPr lvl="2"/>
            <a:r>
              <a:rPr lang="en-US" dirty="0"/>
              <a:t>Assume you have private information others don’t know</a:t>
            </a:r>
          </a:p>
          <a:p>
            <a:pPr lvl="2"/>
            <a:r>
              <a:rPr lang="en-US" dirty="0"/>
              <a:t>Should you report as soon as possible or wait till later?</a:t>
            </a:r>
          </a:p>
          <a:p>
            <a:pPr lvl="2"/>
            <a:endParaRPr lang="en-US" sz="1200" dirty="0"/>
          </a:p>
          <a:p>
            <a:pPr lvl="1"/>
            <a:r>
              <a:rPr lang="en-US" dirty="0"/>
              <a:t>Bluffing:</a:t>
            </a:r>
          </a:p>
          <a:p>
            <a:pPr lvl="2"/>
            <a:r>
              <a:rPr lang="en-US" dirty="0"/>
              <a:t>People are influence by the market price</a:t>
            </a:r>
          </a:p>
          <a:p>
            <a:pPr lvl="2"/>
            <a:r>
              <a:rPr lang="en-US" dirty="0"/>
              <a:t>Can I </a:t>
            </a:r>
            <a:r>
              <a:rPr lang="en-US" b="1" dirty="0">
                <a:solidFill>
                  <a:schemeClr val="accent1"/>
                </a:solidFill>
              </a:rPr>
              <a:t>bluff </a:t>
            </a:r>
            <a:r>
              <a:rPr lang="en-US" dirty="0"/>
              <a:t>to mislead others for future gains?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Outside incentives and manipulation</a:t>
            </a:r>
          </a:p>
          <a:p>
            <a:pPr lvl="2"/>
            <a:r>
              <a:rPr lang="en-US" dirty="0"/>
              <a:t>Assume the price has impacts to the real outcome (e.g., election)</a:t>
            </a:r>
          </a:p>
          <a:p>
            <a:pPr lvl="2"/>
            <a:r>
              <a:rPr lang="en-US" dirty="0"/>
              <a:t>People might want to manipulate the market</a:t>
            </a:r>
          </a:p>
          <a:p>
            <a:pPr lvl="1"/>
            <a:endParaRPr lang="en-US" sz="1200" dirty="0"/>
          </a:p>
          <a:p>
            <a:pPr lvl="1"/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115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01645"/>
            <a:ext cx="10515600" cy="1325563"/>
          </a:xfrm>
        </p:spPr>
        <p:txBody>
          <a:bodyPr/>
          <a:lstStyle/>
          <a:p>
            <a:r>
              <a:rPr lang="en-US" dirty="0"/>
              <a:t>Next 4 Lectures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89417-1D6A-434E-876C-5DE629389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20" y="53480"/>
            <a:ext cx="3548769" cy="68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70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84C6-390D-4C48-88E4-718C43E9A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Proper Scoring Rules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F599D-7642-0B41-80EE-D11427701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85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10E9-6E46-BA40-9AF5-3EDB9522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Incentivizing Truthful Reports About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EB41-1130-FB42-93EC-425FADA5C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scenarios:</a:t>
            </a:r>
          </a:p>
          <a:p>
            <a:pPr lvl="1"/>
            <a:r>
              <a:rPr lang="en-US" dirty="0"/>
              <a:t>Ask a weather forecaster: will it rain tomorrow?</a:t>
            </a:r>
          </a:p>
          <a:p>
            <a:pPr lvl="1"/>
            <a:r>
              <a:rPr lang="en-US" dirty="0"/>
              <a:t>Ask a political researcher: will Trump win 2020 election?</a:t>
            </a:r>
          </a:p>
          <a:p>
            <a:pPr lvl="1"/>
            <a:r>
              <a:rPr lang="en-US" dirty="0"/>
              <a:t>Ask a Microsoft employer: will the new version of Office be shipped on time?</a:t>
            </a:r>
          </a:p>
          <a:p>
            <a:endParaRPr lang="en-US" dirty="0"/>
          </a:p>
          <a:p>
            <a:r>
              <a:rPr lang="en-US" dirty="0"/>
              <a:t>Want to obtain forecasts about future events</a:t>
            </a:r>
          </a:p>
          <a:p>
            <a:r>
              <a:rPr lang="en-US" dirty="0"/>
              <a:t>How do we make sure we obtain </a:t>
            </a:r>
            <a:r>
              <a:rPr lang="en-US" b="1" dirty="0">
                <a:solidFill>
                  <a:schemeClr val="accent1"/>
                </a:solidFill>
              </a:rPr>
              <a:t>truthful</a:t>
            </a:r>
            <a:r>
              <a:rPr lang="en-US" dirty="0"/>
              <a:t> reports?</a:t>
            </a:r>
          </a:p>
        </p:txBody>
      </p:sp>
    </p:spTree>
    <p:extLst>
      <p:ext uri="{BB962C8B-B14F-4D97-AF65-F5344CB8AC3E}">
        <p14:creationId xmlns:p14="http://schemas.microsoft.com/office/powerpoint/2010/main" val="210800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66D9-E342-7D42-A686-4936EE32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Incentivizing Truthful Reports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DECBF-CD65-324E-A295-9EB7A0CC5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Setting</a:t>
                </a:r>
              </a:p>
              <a:p>
                <a:pPr lvl="1"/>
                <a:r>
                  <a:rPr lang="en-US" dirty="0"/>
                  <a:t>Consider a rational agent with linear utility for cash</a:t>
                </a:r>
              </a:p>
              <a:p>
                <a:endParaRPr lang="en-US" sz="200" dirty="0"/>
              </a:p>
              <a:p>
                <a:pPr lvl="1"/>
                <a:r>
                  <a:rPr lang="en-US" dirty="0"/>
                  <a:t>Suppose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mutually exclusive and exhaustive states of the world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 (e.g., Sun, Rain, Snow)</a:t>
                </a:r>
              </a:p>
              <a:p>
                <a:endParaRPr lang="en-US" sz="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subjective belief of the agent that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will occur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Question</a:t>
                </a:r>
              </a:p>
              <a:p>
                <a:pPr lvl="1"/>
                <a:r>
                  <a:rPr lang="en-US" b="0" dirty="0">
                    <a:ea typeface="Cambria Math" panose="02040503050406030204" pitchFamily="18" charset="0"/>
                  </a:rPr>
                  <a:t>How do we motivate this agent to tell us her beliefs about the likelihood of each state?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79DECBF-CD65-324E-A295-9EB7A0CC5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5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 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  <a:blipFill rotWithShape="0">
                <a:blip r:embed="rId3"/>
                <a:stretch>
                  <a:fillRect l="-103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662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E53C-00D4-DE4A-8D55-17A443A1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</p:spPr>
            <p:txBody>
              <a:bodyPr/>
              <a:lstStyle/>
              <a:p>
                <a:r>
                  <a:rPr lang="en-US" dirty="0"/>
                  <a:t>Let’s consider a linear scoring rule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a risk-neutral agent believes the probability for Rain and Sun are 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=(0.7, 0.3)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What report should the agent provide?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  <a:blipFill>
                <a:blip r:embed="rId2"/>
                <a:stretch>
                  <a:fillRect l="-103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859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scoring rule is called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proper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if the agent maximizes her utility by providing truthful report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scoring rule is </a:t>
                </a:r>
                <a:r>
                  <a:rPr lang="en-US" b="1" i="1" dirty="0"/>
                  <a:t>strictly proper </a:t>
                </a:r>
                <a:r>
                  <a:rPr lang="en-US" dirty="0"/>
                  <a:t>if honestly reporting is the </a:t>
                </a:r>
                <a:r>
                  <a:rPr lang="en-US" b="1" dirty="0"/>
                  <a:t>unique</a:t>
                </a:r>
                <a:r>
                  <a:rPr lang="en-US" dirty="0"/>
                  <a:t> maximizer.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  <a:blipFill>
                <a:blip r:embed="rId3"/>
                <a:stretch>
                  <a:fillRect l="-1077" t="-320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40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12</a:t>
            </a:r>
            <a:br>
              <a:rPr lang="en-US" sz="4000" dirty="0"/>
            </a:br>
            <a:r>
              <a:rPr lang="en-US" sz="4000" dirty="0"/>
              <a:t>Additional Discussion for Prediction Markets:</a:t>
            </a:r>
            <a:br>
              <a:rPr lang="en-US" sz="4000" dirty="0"/>
            </a:br>
            <a:r>
              <a:rPr lang="en-US" sz="4000" dirty="0"/>
              <a:t>Automated Market Maker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Quadratic scoring rule (Brier score):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We can verify this by taking the gradient of the expected payoff</a:t>
                </a:r>
              </a:p>
              <a:p>
                <a:r>
                  <a:rPr lang="en-US" dirty="0"/>
                  <a:t>Affine transformation of the proper scoring rule is still proper.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124C13D-22B7-8743-B08E-9D22785F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49" y="4352324"/>
            <a:ext cx="5901923" cy="25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4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Logarithmic scoring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We can verify this by taking a gradient of the expected payoff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In logarithmic scoring rule, the score for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only depends on the report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29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0A0AD-E3CF-624B-BAD8-5161444A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02BAE-B868-1E40-B843-33AA8E067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construct a strictly proper scoring rule?</a:t>
            </a:r>
          </a:p>
          <a:p>
            <a:endParaRPr lang="en-US" dirty="0"/>
          </a:p>
          <a:p>
            <a:r>
              <a:rPr lang="en-US" dirty="0"/>
              <a:t>How many strictly proper scoring rules are there?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824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7EB1-33A5-A048-9629-F19F4945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74362"/>
            <a:ext cx="10947400" cy="1325563"/>
          </a:xfrm>
        </p:spPr>
        <p:txBody>
          <a:bodyPr/>
          <a:lstStyle/>
          <a:p>
            <a:r>
              <a:rPr lang="en-US" dirty="0"/>
              <a:t>Characterization of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C55D4-E327-D145-99FB-62F8BC2DC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Connections between convex functions and proper scoring rules.</a:t>
                </a:r>
              </a:p>
              <a:p>
                <a:endParaRPr lang="en-US" dirty="0"/>
              </a:p>
              <a:p>
                <a:r>
                  <a:rPr lang="en-US" dirty="0"/>
                  <a:t>A scoring rule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(strictly) proper if and only if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(strictly) convex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subgradient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 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component.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C55D4-E327-D145-99FB-62F8BC2DC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BA5FCF1-3A35-BA4E-B7A5-4FC838E4EF97}"/>
              </a:ext>
            </a:extLst>
          </p:cNvPr>
          <p:cNvSpPr/>
          <p:nvPr/>
        </p:nvSpPr>
        <p:spPr>
          <a:xfrm>
            <a:off x="3140364" y="6483638"/>
            <a:ext cx="9716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Section 3.1 of Strictly Proper Scoring Rules, Prediction, and Estimation by </a:t>
            </a:r>
            <a:r>
              <a:rPr lang="en-US" dirty="0" err="1"/>
              <a:t>Gneiting</a:t>
            </a:r>
            <a:r>
              <a:rPr lang="en-US" dirty="0"/>
              <a:t> and Raftery.</a:t>
            </a:r>
          </a:p>
        </p:txBody>
      </p:sp>
    </p:spTree>
    <p:extLst>
      <p:ext uri="{BB962C8B-B14F-4D97-AF65-F5344CB8AC3E}">
        <p14:creationId xmlns:p14="http://schemas.microsoft.com/office/powerpoint/2010/main" val="95313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BE20-CE74-6E41-B3F7-CD5EDAABC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Prediction Market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492A6-4064-A549-A772-65A1035FB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04" y="1448509"/>
            <a:ext cx="9461157" cy="5044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E98AE1-F2B7-4E40-B101-878BB1A0F894}"/>
              </a:ext>
            </a:extLst>
          </p:cNvPr>
          <p:cNvSpPr/>
          <p:nvPr/>
        </p:nvSpPr>
        <p:spPr>
          <a:xfrm>
            <a:off x="8550876" y="864973"/>
            <a:ext cx="3373394" cy="583238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31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D53E-F973-B549-B994-3EECA989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Prediction Markets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3192E-F6E7-F340-92EF-69D7AF78A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Goal:  </a:t>
            </a:r>
          </a:p>
          <a:p>
            <a:pPr marL="0" indent="0">
              <a:buNone/>
            </a:pPr>
            <a:r>
              <a:rPr lang="en-US" dirty="0"/>
              <a:t>Incentivize </a:t>
            </a:r>
            <a:r>
              <a:rPr lang="en-US" b="1" i="1" dirty="0"/>
              <a:t>multiple</a:t>
            </a:r>
            <a:r>
              <a:rPr lang="en-US" dirty="0"/>
              <a:t> agents to share their beliefs, and find a way to  </a:t>
            </a:r>
            <a:r>
              <a:rPr lang="en-US" b="1" i="1" dirty="0"/>
              <a:t>aggregate</a:t>
            </a:r>
            <a:r>
              <a:rPr lang="en-US" dirty="0"/>
              <a:t> these beliefs into a unified prediction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1. Could use one scoring rule per agent, but not clear how to aggregate</a:t>
            </a:r>
          </a:p>
          <a:p>
            <a:pPr marL="0" indent="0">
              <a:buNone/>
            </a:pPr>
            <a:r>
              <a:rPr lang="en-US" dirty="0"/>
              <a:t>2. Market itself is an aggregation mechanism (use final price as the prediction). However, standard stock-market-style trading might encounter issues for less popular predictions (market is too </a:t>
            </a:r>
            <a:r>
              <a:rPr lang="en-US" i="1" dirty="0"/>
              <a:t>thin</a:t>
            </a:r>
            <a:r>
              <a:rPr lang="en-US" dirty="0"/>
              <a:t>).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BE21-AE79-F94A-B89D-38DA0625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D8360C-B515-574B-9365-8A4F0F534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65770"/>
                <a:ext cx="11132127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Hanson’s papers in the optional reading</a:t>
                </a:r>
              </a:p>
              <a:p>
                <a:r>
                  <a:rPr lang="en-US" dirty="0"/>
                  <a:t>Intuitions: a “sequentially shared scoring rule”</a:t>
                </a:r>
              </a:p>
              <a:p>
                <a:pPr lvl="1"/>
                <a:r>
                  <a:rPr lang="en-US" dirty="0"/>
                  <a:t>An automatic market maker</a:t>
                </a:r>
              </a:p>
              <a:p>
                <a:pPr lvl="1"/>
                <a:r>
                  <a:rPr lang="en-US" dirty="0"/>
                  <a:t>Market maintains a vector of predictions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trader changes the vector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and the outcome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trader obtains reward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Under some conditions:</a:t>
                </a:r>
              </a:p>
              <a:p>
                <a:pPr lvl="1"/>
                <a:r>
                  <a:rPr lang="en-US" b="0" dirty="0"/>
                  <a:t>Agents truthfully report their beliefs</a:t>
                </a:r>
              </a:p>
              <a:p>
                <a:pPr lvl="1"/>
                <a:r>
                  <a:rPr lang="en-US" dirty="0"/>
                  <a:t>The prediction will converge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FD8360C-B515-574B-9365-8A4F0F534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65770"/>
                <a:ext cx="11132127" cy="4667250"/>
              </a:xfrm>
              <a:blipFill rotWithShape="0">
                <a:blip r:embed="rId2"/>
                <a:stretch>
                  <a:fillRect l="-930" t="-3007" r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1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D9220-B136-E744-9EAF-6C898EE1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EAB36-FA9D-D443-A976-D5A5E5D52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connection to convex optimization opens up an interesting line of research in the design of efficient market maker…</a:t>
            </a:r>
          </a:p>
        </p:txBody>
      </p:sp>
    </p:spTree>
    <p:extLst>
      <p:ext uri="{BB962C8B-B14F-4D97-AF65-F5344CB8AC3E}">
        <p14:creationId xmlns:p14="http://schemas.microsoft.com/office/powerpoint/2010/main" val="87703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Stock Market 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Common mechanism: Continuous double-auction</a:t>
            </a:r>
          </a:p>
          <a:p>
            <a:pPr lvl="1"/>
            <a:r>
              <a:rPr lang="en-US" dirty="0"/>
              <a:t>Buyers bid prices and quantities</a:t>
            </a:r>
          </a:p>
          <a:p>
            <a:pPr lvl="1"/>
            <a:r>
              <a:rPr lang="en-US" dirty="0"/>
              <a:t>Sellers ask prices and quantities</a:t>
            </a:r>
          </a:p>
          <a:p>
            <a:pPr lvl="1"/>
            <a:r>
              <a:rPr lang="en-US" dirty="0"/>
              <a:t>Keep bids/asks in </a:t>
            </a:r>
            <a:r>
              <a:rPr lang="en-US" dirty="0">
                <a:solidFill>
                  <a:schemeClr val="accent1"/>
                </a:solidFill>
              </a:rPr>
              <a:t>order books</a:t>
            </a:r>
          </a:p>
          <a:p>
            <a:pPr lvl="1"/>
            <a:r>
              <a:rPr lang="en-US" dirty="0"/>
              <a:t>Decide price accordingly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the market is </a:t>
            </a:r>
            <a:r>
              <a:rPr lang="en-US" b="1" dirty="0">
                <a:solidFill>
                  <a:schemeClr val="accent1"/>
                </a:solidFill>
              </a:rPr>
              <a:t>thick</a:t>
            </a:r>
            <a:r>
              <a:rPr lang="en-US" dirty="0"/>
              <a:t> (i.e., there are many buyers/sellers), double auction is a mechanism with many good properties</a:t>
            </a:r>
          </a:p>
          <a:p>
            <a:r>
              <a:rPr lang="en-US" dirty="0"/>
              <a:t>What if the market is </a:t>
            </a:r>
            <a:r>
              <a:rPr lang="en-US" b="1" dirty="0">
                <a:solidFill>
                  <a:schemeClr val="accent1"/>
                </a:solidFill>
              </a:rPr>
              <a:t>thin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Think about prediction market on events with less attention</a:t>
            </a:r>
          </a:p>
          <a:p>
            <a:endParaRPr lang="en-US" dirty="0"/>
          </a:p>
        </p:txBody>
      </p:sp>
      <p:pic>
        <p:nvPicPr>
          <p:cNvPr id="1028" name="Picture 4" descr="https://upload.wikimedia.org/wikipedia/commons/thumb/1/14/Order_book_depth_chart.gif/300px-Order_book_depth_char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932" y="2328862"/>
            <a:ext cx="28575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7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Market Maker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Thick vs thin markets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Enable trade even without a counter-party to sell/buy.</a:t>
            </a:r>
          </a:p>
          <a:p>
            <a:pPr lvl="1"/>
            <a:r>
              <a:rPr lang="en-US" dirty="0"/>
              <a:t>How to determine the price?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CB157-F1B3-C84D-90D2-EFFC1D53B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405380"/>
            <a:ext cx="35306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DDA72F-79BD-D64D-8A63-589E03E2E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020" y="2405380"/>
            <a:ext cx="3530600" cy="18932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84CFE3-5891-C540-A00A-3DA2E1239AD0}"/>
              </a:ext>
            </a:extLst>
          </p:cNvPr>
          <p:cNvSpPr/>
          <p:nvPr/>
        </p:nvSpPr>
        <p:spPr>
          <a:xfrm>
            <a:off x="1066800" y="3947159"/>
            <a:ext cx="1562100" cy="42195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AA86C8-9C50-AA47-93AA-927E52C0F903}"/>
              </a:ext>
            </a:extLst>
          </p:cNvPr>
          <p:cNvSpPr/>
          <p:nvPr/>
        </p:nvSpPr>
        <p:spPr>
          <a:xfrm>
            <a:off x="5425440" y="3947159"/>
            <a:ext cx="1562100" cy="48637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Usage of Automated Market Maker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ability to deal with thin markets:</a:t>
            </a:r>
          </a:p>
          <a:p>
            <a:pPr lvl="1"/>
            <a:r>
              <a:rPr lang="en-US" dirty="0"/>
              <a:t>Well suited for </a:t>
            </a:r>
            <a:r>
              <a:rPr lang="en-US" dirty="0">
                <a:solidFill>
                  <a:schemeClr val="accent1"/>
                </a:solidFill>
              </a:rPr>
              <a:t>distributed</a:t>
            </a:r>
            <a:r>
              <a:rPr lang="en-US" dirty="0"/>
              <a:t> markets</a:t>
            </a:r>
          </a:p>
          <a:p>
            <a:pPr lvl="1"/>
            <a:endParaRPr lang="en-US" dirty="0"/>
          </a:p>
          <a:p>
            <a:r>
              <a:rPr lang="en-US" dirty="0"/>
              <a:t>It has attracted attention in blockchain</a:t>
            </a:r>
          </a:p>
          <a:p>
            <a:pPr lvl="1"/>
            <a:r>
              <a:rPr lang="en-US" dirty="0"/>
              <a:t>No need to maintain a central order book</a:t>
            </a:r>
          </a:p>
          <a:p>
            <a:pPr lvl="1"/>
            <a:r>
              <a:rPr lang="en-US" dirty="0"/>
              <a:t>AI can execute the transactions with pre-defined formulas</a:t>
            </a:r>
          </a:p>
          <a:p>
            <a:pPr lvl="1"/>
            <a:r>
              <a:rPr lang="en-US" dirty="0"/>
              <a:t>Possible to formally ensure some nice properties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4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84C6-390D-4C48-88E4-718C43E9A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Proper Scoring Rules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F599D-7642-0B41-80EE-D11427701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68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10E9-6E46-BA40-9AF5-3EDB9522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Incentivizing Truthful Reports About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EB41-1130-FB42-93EC-425FADA5C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scenarios:</a:t>
            </a:r>
          </a:p>
          <a:p>
            <a:pPr lvl="1"/>
            <a:r>
              <a:rPr lang="en-US" dirty="0"/>
              <a:t>Ask a weather forecaster: will it rain tomorrow?</a:t>
            </a:r>
          </a:p>
          <a:p>
            <a:pPr lvl="1"/>
            <a:r>
              <a:rPr lang="en-US" dirty="0"/>
              <a:t>Ask a political researcher: will Trump win 2020 election?</a:t>
            </a:r>
          </a:p>
          <a:p>
            <a:pPr lvl="1"/>
            <a:r>
              <a:rPr lang="en-US" dirty="0"/>
              <a:t>Ask a Microsoft employer: will the new version of Office be shipped on time?</a:t>
            </a:r>
          </a:p>
          <a:p>
            <a:endParaRPr lang="en-US" dirty="0"/>
          </a:p>
          <a:p>
            <a:r>
              <a:rPr lang="en-US" dirty="0"/>
              <a:t>Want to obtain forecasts about future events</a:t>
            </a:r>
          </a:p>
          <a:p>
            <a:r>
              <a:rPr lang="en-US" dirty="0"/>
              <a:t>How do we make sure we obtain </a:t>
            </a:r>
            <a:r>
              <a:rPr lang="en-US" b="1" dirty="0">
                <a:solidFill>
                  <a:schemeClr val="accent1"/>
                </a:solidFill>
              </a:rPr>
              <a:t>truthful</a:t>
            </a:r>
            <a:r>
              <a:rPr lang="en-US" dirty="0"/>
              <a:t> reports?</a:t>
            </a:r>
          </a:p>
        </p:txBody>
      </p:sp>
    </p:spTree>
    <p:extLst>
      <p:ext uri="{BB962C8B-B14F-4D97-AF65-F5344CB8AC3E}">
        <p14:creationId xmlns:p14="http://schemas.microsoft.com/office/powerpoint/2010/main" val="72203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66D9-E342-7D42-A686-4936EE32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Incentivizing Truthful Reports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DECBF-CD65-324E-A295-9EB7A0CC5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Setting</a:t>
                </a:r>
              </a:p>
              <a:p>
                <a:pPr lvl="1"/>
                <a:r>
                  <a:rPr lang="en-US" dirty="0"/>
                  <a:t>Consider a rational agent with linear utility for cash</a:t>
                </a:r>
              </a:p>
              <a:p>
                <a:endParaRPr lang="en-US" sz="200" dirty="0"/>
              </a:p>
              <a:p>
                <a:pPr lvl="1"/>
                <a:r>
                  <a:rPr lang="en-US" dirty="0"/>
                  <a:t>Suppose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mutually exclusive and exhaustive states of the world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 (e.g., Sun, Rain, Snow)</a:t>
                </a:r>
              </a:p>
              <a:p>
                <a:endParaRPr lang="en-US" sz="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subjective belief of the agent that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will occur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Question</a:t>
                </a:r>
              </a:p>
              <a:p>
                <a:pPr lvl="1"/>
                <a:r>
                  <a:rPr lang="en-US" b="0" dirty="0">
                    <a:ea typeface="Cambria Math" panose="02040503050406030204" pitchFamily="18" charset="0"/>
                  </a:rPr>
                  <a:t>How do we motivate this agent to tell us her beliefs about the likelihood of each state?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79DECBF-CD65-324E-A295-9EB7A0CC5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080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26245</TotalTime>
  <Words>1958</Words>
  <Application>Microsoft Macintosh PowerPoint</Application>
  <PresentationFormat>Widescreen</PresentationFormat>
  <Paragraphs>264</Paragraphs>
  <Slides>37</Slides>
  <Notes>9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Logistics: Assignment 3 and Project Milestone 1</vt:lpstr>
      <vt:lpstr>Logistics: Peer Review Forms</vt:lpstr>
      <vt:lpstr>Lecture 12 Additional Discussion for Prediction Markets: Automated Market Maker</vt:lpstr>
      <vt:lpstr>How Stock Market Works?</vt:lpstr>
      <vt:lpstr>Automated Market Maker</vt:lpstr>
      <vt:lpstr>Other Usage of Automated Market Maker</vt:lpstr>
      <vt:lpstr>Proper Scoring Rules</vt:lpstr>
      <vt:lpstr>Incentivizing Truthful Reports About Probabilities</vt:lpstr>
      <vt:lpstr>Incentivizing Truthful Reports</vt:lpstr>
      <vt:lpstr>Scoring Rules</vt:lpstr>
      <vt:lpstr>Scoring Rules</vt:lpstr>
      <vt:lpstr>Scoring Rules</vt:lpstr>
      <vt:lpstr>Example of Non-Proper Scoring Rule</vt:lpstr>
      <vt:lpstr>Examples of Strictly Proper Scoring Rules</vt:lpstr>
      <vt:lpstr>Back to Automated Market Maker</vt:lpstr>
      <vt:lpstr>Market Scoring Rules [Hanson. 2007]</vt:lpstr>
      <vt:lpstr>Cost-Function Based Market Maker</vt:lpstr>
      <vt:lpstr>Cost-Function Based Market Maker</vt:lpstr>
      <vt:lpstr>Cost-Function Based Market Maker</vt:lpstr>
      <vt:lpstr>Connection to Convex Optimization</vt:lpstr>
      <vt:lpstr>Other Interesting Questions and Explorations</vt:lpstr>
      <vt:lpstr>Other Interesting Questions and Explorations</vt:lpstr>
      <vt:lpstr>Next 4 Lectures</vt:lpstr>
      <vt:lpstr>Proper Scoring Rules</vt:lpstr>
      <vt:lpstr>Incentivizing Truthful Reports About Probabilities</vt:lpstr>
      <vt:lpstr>Incentivizing Truthful Reports</vt:lpstr>
      <vt:lpstr>Scoring Rules</vt:lpstr>
      <vt:lpstr>Scoring Rules</vt:lpstr>
      <vt:lpstr>Scoring Rules</vt:lpstr>
      <vt:lpstr>Examples of Strictly Proper Scoring Rules</vt:lpstr>
      <vt:lpstr>Examples of Strictly Proper Scoring Rules</vt:lpstr>
      <vt:lpstr>More examples?</vt:lpstr>
      <vt:lpstr>Characterization of Proper Scoring Rules</vt:lpstr>
      <vt:lpstr>Connection to Prediction Market</vt:lpstr>
      <vt:lpstr>Connection to Prediction Markets</vt:lpstr>
      <vt:lpstr>Market Scoring Rules</vt:lpstr>
      <vt:lpstr>Market Scoring 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2313</cp:revision>
  <cp:lastPrinted>2019-09-30T20:15:22Z</cp:lastPrinted>
  <dcterms:created xsi:type="dcterms:W3CDTF">2017-08-24T15:35:37Z</dcterms:created>
  <dcterms:modified xsi:type="dcterms:W3CDTF">2022-10-05T00:43:03Z</dcterms:modified>
</cp:coreProperties>
</file>